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49B37F7D-B4CE-4F73-ACC8-B2957C2A936D}"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B37F7D-B4CE-4F73-ACC8-B2957C2A936D}"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B37F7D-B4CE-4F73-ACC8-B2957C2A936D}"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B37F7D-B4CE-4F73-ACC8-B2957C2A936D}"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B37F7D-B4CE-4F73-ACC8-B2957C2A936D}"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B37F7D-B4CE-4F73-ACC8-B2957C2A936D}"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49B37F7D-B4CE-4F73-ACC8-B2957C2A936D}" type="datetimeFigureOut">
              <a:rPr lang="ru-RU" smtClean="0"/>
              <a:t>16.09.2020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9B37F7D-B4CE-4F73-ACC8-B2957C2A936D}" type="datetimeFigureOut">
              <a:rPr lang="ru-RU" smtClean="0"/>
              <a:t>16.09.2020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37F7D-B4CE-4F73-ACC8-B2957C2A936D}" type="datetimeFigureOut">
              <a:rPr lang="ru-RU" smtClean="0"/>
              <a:t>16.09.2020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B37F7D-B4CE-4F73-ACC8-B2957C2A936D}"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13D20-F2FE-4D06-B600-1EC2D147699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B37F7D-B4CE-4F73-ACC8-B2957C2A936D}"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13D20-F2FE-4D06-B600-1EC2D147699E}"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9B37F7D-B4CE-4F73-ACC8-B2957C2A936D}" type="datetimeFigureOut">
              <a:rPr lang="ru-RU" smtClean="0"/>
              <a:t>16.09.2020</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DD613D20-F2FE-4D06-B600-1EC2D147699E}" type="slidenum">
              <a:rPr lang="ru-RU" smtClean="0"/>
              <a:t>‹#›</a:t>
            </a:fld>
            <a:endParaRPr lang="ru-R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24745"/>
            <a:ext cx="7704856" cy="1656183"/>
          </a:xfrm>
        </p:spPr>
        <p:txBody>
          <a:bodyPr>
            <a:normAutofit/>
          </a:bodyPr>
          <a:lstStyle/>
          <a:p>
            <a:r>
              <a:rPr lang="ru-RU" sz="3600" dirty="0" smtClean="0">
                <a:latin typeface="Times New Roman" pitchFamily="18" charset="0"/>
                <a:cs typeface="Times New Roman" pitchFamily="18" charset="0"/>
              </a:rPr>
              <a:t>Консультация для родителей</a:t>
            </a: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71600" y="2924944"/>
            <a:ext cx="7560840" cy="2304256"/>
          </a:xfrm>
        </p:spPr>
        <p:txBody>
          <a:bodyPr>
            <a:normAutofit/>
          </a:bodyPr>
          <a:lstStyle/>
          <a:p>
            <a:pPr algn="ctr"/>
            <a:r>
              <a:rPr lang="ru-RU" sz="4000" b="1" dirty="0" smtClean="0">
                <a:solidFill>
                  <a:srgbClr val="002060"/>
                </a:solidFill>
                <a:latin typeface="Times New Roman" pitchFamily="18" charset="0"/>
                <a:cs typeface="Times New Roman" pitchFamily="18" charset="0"/>
              </a:rPr>
              <a:t>Семья как начальная школа реальной экономики для детей дошкольного возраста</a:t>
            </a:r>
            <a:endParaRPr lang="ru-RU"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9201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91264" cy="6264696"/>
          </a:xfrm>
        </p:spPr>
        <p:txBody>
          <a:bodyPr>
            <a:normAutofit/>
          </a:bodyPr>
          <a:lstStyle/>
          <a:p>
            <a:pPr marL="0" indent="0">
              <a:spcBef>
                <a:spcPts val="0"/>
              </a:spcBef>
              <a:spcAft>
                <a:spcPts val="0"/>
              </a:spcAft>
              <a:buNone/>
            </a:pPr>
            <a:r>
              <a:rPr lang="ru-RU" sz="2400" dirty="0">
                <a:latin typeface="Times New Roman" pitchFamily="18" charset="0"/>
                <a:cs typeface="Times New Roman" pitchFamily="18" charset="0"/>
              </a:rPr>
              <a:t>В каждом ребенке необходимо воспитывать такие качества, как бережливость, экономность, трудолюбие? От этого зависит, каким будет ребенок во взрослой жизни — расточительным или бережливым, ленивым или трудолюбивым, экономным или жадным. Как научить детей быть экономным? Привить интерес и любовь к труду, но избежать развития таких качеств, как жадность, корысть, зависть</a:t>
            </a:r>
            <a:r>
              <a:rPr lang="ru-RU" sz="2400" dirty="0" smtClean="0">
                <a:latin typeface="Times New Roman" pitchFamily="18" charset="0"/>
                <a:cs typeface="Times New Roman" pitchFamily="18" charset="0"/>
              </a:rPr>
              <a:t>.</a:t>
            </a:r>
          </a:p>
          <a:p>
            <a:pPr marL="0" indent="0">
              <a:spcBef>
                <a:spcPts val="0"/>
              </a:spcBef>
              <a:spcAft>
                <a:spcPts val="0"/>
              </a:spcAft>
              <a:buNone/>
            </a:pPr>
            <a:r>
              <a:rPr lang="ru-RU" sz="2400" dirty="0">
                <a:latin typeface="Times New Roman" pitchFamily="18" charset="0"/>
                <a:cs typeface="Times New Roman" pitchFamily="18" charset="0"/>
              </a:rPr>
              <a:t>В дошкольном детстве можно дать элементарные сведения из области экономики: формировать у детей правильное отношение к деньгам, способам их зарабатывания и разумному использованию</a:t>
            </a:r>
            <a:r>
              <a:rPr lang="ru-RU" sz="2400" dirty="0" smtClean="0">
                <a:latin typeface="Times New Roman" pitchFamily="18" charset="0"/>
                <a:cs typeface="Times New Roman" pitchFamily="18" charset="0"/>
              </a:rPr>
              <a:t>.</a:t>
            </a:r>
          </a:p>
          <a:p>
            <a:pPr marL="0" indent="0">
              <a:spcBef>
                <a:spcPts val="0"/>
              </a:spcBef>
              <a:spcAft>
                <a:spcPts val="0"/>
              </a:spcAft>
              <a:buNone/>
            </a:pPr>
            <a:r>
              <a:rPr lang="ru-RU" sz="2400" dirty="0">
                <a:latin typeface="Times New Roman" pitchFamily="18" charset="0"/>
                <a:cs typeface="Times New Roman" pitchFamily="18" charset="0"/>
              </a:rPr>
              <a:t>Дошкольникам необходимо рассказать, как разумно расходовать деньги, не покупать ненужных вещей, не завидовать приобретениям сверстников. </a:t>
            </a:r>
          </a:p>
        </p:txBody>
      </p:sp>
    </p:spTree>
    <p:extLst>
      <p:ext uri="{BB962C8B-B14F-4D97-AF65-F5344CB8AC3E}">
        <p14:creationId xmlns:p14="http://schemas.microsoft.com/office/powerpoint/2010/main" val="1381889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363272" cy="5505475"/>
          </a:xfrm>
        </p:spPr>
        <p:txBody>
          <a:bodyPr>
            <a:normAutofit/>
          </a:bodyPr>
          <a:lstStyle/>
          <a:p>
            <a:pPr marL="0" indent="0">
              <a:spcBef>
                <a:spcPts val="0"/>
              </a:spcBef>
              <a:spcAft>
                <a:spcPts val="0"/>
              </a:spcAft>
              <a:buNone/>
            </a:pPr>
            <a:r>
              <a:rPr lang="ru-RU" sz="2400" dirty="0">
                <a:latin typeface="Times New Roman" pitchFamily="18" charset="0"/>
                <a:cs typeface="Times New Roman" pitchFamily="18" charset="0"/>
              </a:rPr>
              <a:t>Детям надо рассказать, что взрослые ходят на работу, там они выполняют обязанности, за это выдают зарплату. При этом необходимо с детских лет воспитывать трудолюбие, чувство ответственности, внушать ребенку важность приобретения хорошей профессии, которая позволит в будущем создать семью и </a:t>
            </a:r>
            <a:r>
              <a:rPr lang="ru-RU" sz="2400" dirty="0" smtClean="0">
                <a:latin typeface="Times New Roman" pitchFamily="18" charset="0"/>
                <a:cs typeface="Times New Roman" pitchFamily="18" charset="0"/>
              </a:rPr>
              <a:t>обеспечить </a:t>
            </a:r>
            <a:r>
              <a:rPr lang="ru-RU" sz="2400" dirty="0">
                <a:latin typeface="Times New Roman" pitchFamily="18" charset="0"/>
                <a:cs typeface="Times New Roman" pitchFamily="18" charset="0"/>
              </a:rPr>
              <a:t>ее достаток. </a:t>
            </a:r>
            <a:endParaRPr lang="ru-RU" sz="2400" dirty="0" smtClean="0">
              <a:latin typeface="Times New Roman" pitchFamily="18" charset="0"/>
              <a:cs typeface="Times New Roman" pitchFamily="18" charset="0"/>
            </a:endParaRPr>
          </a:p>
          <a:p>
            <a:pPr marL="0" indent="0">
              <a:spcBef>
                <a:spcPts val="0"/>
              </a:spcBef>
              <a:spcAft>
                <a:spcPts val="0"/>
              </a:spcAft>
              <a:buNone/>
            </a:pPr>
            <a:r>
              <a:rPr lang="ru-RU" sz="2400" dirty="0">
                <a:latin typeface="Times New Roman" pitchFamily="18" charset="0"/>
                <a:cs typeface="Times New Roman" pitchFamily="18" charset="0"/>
              </a:rPr>
              <a:t>В каждой семье есть необходимые траты и расходы на желаемое. Нужно так распределить семейный капитал, чтобы хватило на проживание. Ребенку можно объяснить, что из общего семейного дохода надо отложить деньги на обязательные траты – это коммунальные платежи, продукты, проезд в автотранспорте, оплата за учебу. Если что-то осталось, можно позволить и желаемое. Например, поездка в аквапарк, поход в кино, велосипед. </a:t>
            </a:r>
          </a:p>
        </p:txBody>
      </p:sp>
    </p:spTree>
    <p:extLst>
      <p:ext uri="{BB962C8B-B14F-4D97-AF65-F5344CB8AC3E}">
        <p14:creationId xmlns:p14="http://schemas.microsoft.com/office/powerpoint/2010/main" val="47189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6048672"/>
          </a:xfrm>
        </p:spPr>
        <p:txBody>
          <a:bodyPr>
            <a:normAutofit lnSpcReduction="10000"/>
          </a:bodyPr>
          <a:lstStyle/>
          <a:p>
            <a:pPr marL="0" indent="0">
              <a:spcBef>
                <a:spcPts val="0"/>
              </a:spcBef>
              <a:spcAft>
                <a:spcPts val="0"/>
              </a:spcAft>
              <a:buNone/>
            </a:pPr>
            <a:r>
              <a:rPr lang="ru-RU" sz="2400" dirty="0">
                <a:latin typeface="Times New Roman" pitchFamily="18" charset="0"/>
                <a:cs typeface="Times New Roman" pitchFamily="18" charset="0"/>
              </a:rPr>
              <a:t>Полезно брать ребенка в магазин. Пусть он поймет, куда уходят деньги.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Часто родители дают ребенку какую-либо сумму за то, что он выполнил работу по дому (пропылесосил, покормил рыбок и </a:t>
            </a:r>
            <a:endParaRPr lang="ru-RU" sz="2400" dirty="0" smtClean="0">
              <a:latin typeface="Times New Roman" pitchFamily="18" charset="0"/>
              <a:cs typeface="Times New Roman" pitchFamily="18" charset="0"/>
            </a:endParaRPr>
          </a:p>
          <a:p>
            <a:pPr marL="0" indent="0">
              <a:spcBef>
                <a:spcPts val="0"/>
              </a:spcBef>
              <a:spcAft>
                <a:spcPts val="0"/>
              </a:spcAft>
              <a:buNone/>
            </a:pPr>
            <a:r>
              <a:rPr lang="ru-RU" sz="2400" dirty="0" smtClean="0">
                <a:latin typeface="Times New Roman" pitchFamily="18" charset="0"/>
                <a:cs typeface="Times New Roman" pitchFamily="18" charset="0"/>
              </a:rPr>
              <a:t>т</a:t>
            </a:r>
            <a:r>
              <a:rPr lang="ru-RU" sz="2400" dirty="0">
                <a:latin typeface="Times New Roman" pitchFamily="18" charset="0"/>
                <a:cs typeface="Times New Roman" pitchFamily="18" charset="0"/>
              </a:rPr>
              <a:t>. д.). Правильно ли это? Конечно же, нет. Нельзя поощрять детей за проделанную работу, они должны понимать, что это общие обязанности. Можно привести в пример маму и объяснить, что маме никто не дает деньги, за то, что она приготовила обед</a:t>
            </a:r>
            <a:r>
              <a:rPr lang="ru-RU" sz="2400" dirty="0" smtClean="0">
                <a:latin typeface="Times New Roman" pitchFamily="18" charset="0"/>
                <a:cs typeface="Times New Roman" pitchFamily="18" charset="0"/>
              </a:rPr>
              <a:t>.</a:t>
            </a:r>
          </a:p>
          <a:p>
            <a:pPr marL="0" indent="0">
              <a:spcBef>
                <a:spcPts val="0"/>
              </a:spcBef>
              <a:spcAft>
                <a:spcPts val="0"/>
              </a:spcAft>
              <a:buNone/>
            </a:pPr>
            <a:r>
              <a:rPr lang="ru-RU" sz="2400" dirty="0">
                <a:latin typeface="Times New Roman" pitchFamily="18" charset="0"/>
                <a:cs typeface="Times New Roman" pitchFamily="18" charset="0"/>
              </a:rPr>
              <a:t>Формирование экономического сознания дает детям стремление доводить начатое дело до конца, возникает здоровый интерес к деньгам, осознаются правила их честного зарабатывания</a:t>
            </a:r>
            <a:r>
              <a:rPr lang="ru-RU" sz="2400" dirty="0" smtClean="0">
                <a:latin typeface="Times New Roman" pitchFamily="18" charset="0"/>
                <a:cs typeface="Times New Roman" pitchFamily="18" charset="0"/>
              </a:rPr>
              <a:t>.</a:t>
            </a:r>
          </a:p>
          <a:p>
            <a:pPr marL="0" indent="0">
              <a:spcBef>
                <a:spcPts val="0"/>
              </a:spcBef>
              <a:spcAft>
                <a:spcPts val="0"/>
              </a:spcAft>
              <a:buNone/>
            </a:pPr>
            <a:r>
              <a:rPr lang="ru-RU" sz="2400" dirty="0">
                <a:latin typeface="Times New Roman" pitchFamily="18" charset="0"/>
                <a:cs typeface="Times New Roman" pitchFamily="18" charset="0"/>
              </a:rPr>
              <a:t>Приобщая дошкольника к экономике, мы помогаем ему стать самостоятельным, учим ценить свой труд, отличать истинные ценности от мнимых. Ребенок вырастет социально - адаптированной личностью.</a:t>
            </a: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33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778098"/>
          </a:xfrm>
        </p:spPr>
        <p:txBody>
          <a:bodyPr>
            <a:normAutofit/>
          </a:bodyPr>
          <a:lstStyle/>
          <a:p>
            <a:pPr algn="ctr"/>
            <a:r>
              <a:rPr lang="ru-RU" sz="4000" dirty="0" smtClean="0">
                <a:solidFill>
                  <a:srgbClr val="002060"/>
                </a:solidFill>
                <a:latin typeface="Times New Roman" pitchFamily="18" charset="0"/>
                <a:cs typeface="Times New Roman" pitchFamily="18" charset="0"/>
              </a:rPr>
              <a:t>Полезные советы родителям</a:t>
            </a:r>
            <a:endParaRPr lang="ru-RU" sz="4000"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395536" y="1052736"/>
            <a:ext cx="8568952" cy="5688632"/>
          </a:xfrm>
        </p:spPr>
        <p:txBody>
          <a:bodyPr>
            <a:normAutofit lnSpcReduction="10000"/>
          </a:bodyPr>
          <a:lstStyle/>
          <a:p>
            <a:r>
              <a:rPr lang="ru-RU" sz="2600" b="1" dirty="0" smtClean="0">
                <a:solidFill>
                  <a:srgbClr val="002060"/>
                </a:solidFill>
                <a:latin typeface="Times New Roman" pitchFamily="18" charset="0"/>
                <a:cs typeface="Times New Roman" pitchFamily="18" charset="0"/>
              </a:rPr>
              <a:t>Рассказывайте </a:t>
            </a:r>
            <a:r>
              <a:rPr lang="ru-RU" sz="2600" b="1" dirty="0">
                <a:solidFill>
                  <a:srgbClr val="002060"/>
                </a:solidFill>
                <a:latin typeface="Times New Roman" pitchFamily="18" charset="0"/>
                <a:cs typeface="Times New Roman" pitchFamily="18" charset="0"/>
              </a:rPr>
              <a:t>детям о своей работе.</a:t>
            </a:r>
            <a:endParaRPr lang="ru-RU" sz="2600" dirty="0">
              <a:solidFill>
                <a:srgbClr val="002060"/>
              </a:solidFill>
              <a:latin typeface="Times New Roman" pitchFamily="18" charset="0"/>
              <a:cs typeface="Times New Roman" pitchFamily="18" charset="0"/>
            </a:endParaRPr>
          </a:p>
          <a:p>
            <a:pPr marL="0" indent="0">
              <a:buNone/>
            </a:pPr>
            <a:r>
              <a:rPr lang="ru-RU" sz="2000" dirty="0">
                <a:latin typeface="Times New Roman" pitchFamily="18" charset="0"/>
                <a:cs typeface="Times New Roman" pitchFamily="18" charset="0"/>
              </a:rPr>
              <a:t>Дети не осознают связь между трудом и деньгами, если не будут знать, кем работают их родители, как зарабатывают средства к существованию. Вы должны быть довольны своей работой </a:t>
            </a:r>
            <a:r>
              <a:rPr lang="ru-RU" sz="2000" dirty="0" smtClean="0">
                <a:latin typeface="Times New Roman" pitchFamily="18" charset="0"/>
                <a:cs typeface="Times New Roman" pitchFamily="18" charset="0"/>
              </a:rPr>
              <a:t>и зарплатой</a:t>
            </a:r>
            <a:r>
              <a:rPr lang="ru-RU" sz="2000" dirty="0">
                <a:latin typeface="Times New Roman" pitchFamily="18" charset="0"/>
                <a:cs typeface="Times New Roman" pitchFamily="18" charset="0"/>
              </a:rPr>
              <a:t>! Поделитесь этой  радостью с ребенком. Если работа вам не нравится, но приносит материальное благополучие, скажите об этом малышу. Он с детства должен знать, что такое «зарабатывать на жизнь». Работа должна не только нравиться, она должна «кормить». </a:t>
            </a:r>
            <a:endParaRPr lang="ru-RU" sz="2000" dirty="0" smtClean="0">
              <a:latin typeface="Times New Roman" pitchFamily="18" charset="0"/>
              <a:cs typeface="Times New Roman" pitchFamily="18" charset="0"/>
            </a:endParaRPr>
          </a:p>
          <a:p>
            <a:r>
              <a:rPr lang="ru-RU" sz="2600" b="1" dirty="0">
                <a:solidFill>
                  <a:srgbClr val="002060"/>
                </a:solidFill>
                <a:latin typeface="Times New Roman" pitchFamily="18" charset="0"/>
                <a:cs typeface="Times New Roman" pitchFamily="18" charset="0"/>
              </a:rPr>
              <a:t>Не скрывайте от детей свое материальное положение.</a:t>
            </a:r>
            <a:endParaRPr lang="ru-RU" sz="2600" dirty="0">
              <a:solidFill>
                <a:srgbClr val="002060"/>
              </a:solidFill>
              <a:latin typeface="Times New Roman" pitchFamily="18" charset="0"/>
              <a:cs typeface="Times New Roman" pitchFamily="18" charset="0"/>
            </a:endParaRPr>
          </a:p>
          <a:p>
            <a:pPr marL="0" indent="0">
              <a:buNone/>
            </a:pPr>
            <a:r>
              <a:rPr lang="ru-RU" sz="2000" dirty="0">
                <a:latin typeface="Times New Roman" pitchFamily="18" charset="0"/>
                <a:cs typeface="Times New Roman" pitchFamily="18" charset="0"/>
              </a:rPr>
              <a:t>Конечно, ребенку нет необходимости вникать во все нюансы семейного бюджета, но он должен знать о материальном положении семьи и уважать, сохраняя в тайне доверенную ему информацию. Так вы</a:t>
            </a:r>
            <a:r>
              <a:rPr lang="ru-RU" sz="2000" i="1" dirty="0">
                <a:latin typeface="Times New Roman" pitchFamily="18" charset="0"/>
                <a:cs typeface="Times New Roman" pitchFamily="18" charset="0"/>
              </a:rPr>
              <a:t> </a:t>
            </a:r>
            <a:r>
              <a:rPr lang="ru-RU" sz="2000" dirty="0">
                <a:latin typeface="Times New Roman" pitchFamily="18" charset="0"/>
                <a:cs typeface="Times New Roman" pitchFamily="18" charset="0"/>
              </a:rPr>
              <a:t>ненавязчиво объясните малышу, куда идут деньги, научите его соизмерять желания с возможностями, мириться с некоторыми ограничениями. Наградой вам будут вопросы сына или дочери « можем ли мы себе это позволить?», «не очень ли это дорого?».</a:t>
            </a:r>
          </a:p>
          <a:p>
            <a:pPr marL="0" indent="0">
              <a:buNone/>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32091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568952" cy="6120680"/>
          </a:xfrm>
        </p:spPr>
        <p:txBody>
          <a:bodyPr>
            <a:normAutofit lnSpcReduction="10000"/>
          </a:bodyPr>
          <a:lstStyle/>
          <a:p>
            <a:pPr>
              <a:spcBef>
                <a:spcPts val="0"/>
              </a:spcBef>
            </a:pPr>
            <a:r>
              <a:rPr lang="ru-RU" sz="2800" b="1" dirty="0" smtClean="0">
                <a:solidFill>
                  <a:srgbClr val="002060"/>
                </a:solidFill>
                <a:latin typeface="Times New Roman" pitchFamily="18" charset="0"/>
                <a:cs typeface="Times New Roman" pitchFamily="18" charset="0"/>
              </a:rPr>
              <a:t>Не </a:t>
            </a:r>
            <a:r>
              <a:rPr lang="ru-RU" sz="2800" b="1" dirty="0">
                <a:solidFill>
                  <a:srgbClr val="002060"/>
                </a:solidFill>
                <a:latin typeface="Times New Roman" pitchFamily="18" charset="0"/>
                <a:cs typeface="Times New Roman" pitchFamily="18" charset="0"/>
              </a:rPr>
              <a:t>приучайте детей к излишествам.</a:t>
            </a:r>
            <a:endParaRPr lang="ru-RU" sz="2800" dirty="0">
              <a:solidFill>
                <a:srgbClr val="002060"/>
              </a:solidFill>
              <a:latin typeface="Times New Roman" pitchFamily="18" charset="0"/>
              <a:cs typeface="Times New Roman" pitchFamily="18" charset="0"/>
            </a:endParaRPr>
          </a:p>
          <a:p>
            <a:pPr marL="0" indent="0">
              <a:spcBef>
                <a:spcPts val="0"/>
              </a:spcBef>
              <a:buNone/>
            </a:pPr>
            <a:r>
              <a:rPr lang="ru-RU" sz="2000" dirty="0">
                <a:latin typeface="Times New Roman" pitchFamily="18" charset="0"/>
                <a:cs typeface="Times New Roman" pitchFamily="18" charset="0"/>
              </a:rPr>
              <a:t>Недопустимо, когда ребенок чуть ли не ежедневно получает от вас подарки и ни в чем не знает отказа. Он очень быстро привыкает к этому, его запросы растут. Подумайте о будущем. Научите малыша ограничивать себя.</a:t>
            </a:r>
          </a:p>
          <a:p>
            <a:pPr>
              <a:spcBef>
                <a:spcPts val="0"/>
              </a:spcBef>
            </a:pPr>
            <a:r>
              <a:rPr lang="ru-RU" sz="2800" b="1" dirty="0" smtClean="0">
                <a:solidFill>
                  <a:srgbClr val="002060"/>
                </a:solidFill>
                <a:latin typeface="Times New Roman" pitchFamily="18" charset="0"/>
                <a:cs typeface="Times New Roman" pitchFamily="18" charset="0"/>
              </a:rPr>
              <a:t>Формируйте </a:t>
            </a:r>
            <a:r>
              <a:rPr lang="ru-RU" sz="2800" b="1" dirty="0">
                <a:solidFill>
                  <a:srgbClr val="002060"/>
                </a:solidFill>
                <a:latin typeface="Times New Roman" pitchFamily="18" charset="0"/>
                <a:cs typeface="Times New Roman" pitchFamily="18" charset="0"/>
              </a:rPr>
              <a:t>у детей разумные потребности.</a:t>
            </a:r>
            <a:endParaRPr lang="ru-RU" sz="2800" dirty="0">
              <a:solidFill>
                <a:srgbClr val="002060"/>
              </a:solidFill>
              <a:latin typeface="Times New Roman" pitchFamily="18" charset="0"/>
              <a:cs typeface="Times New Roman" pitchFamily="18" charset="0"/>
            </a:endParaRPr>
          </a:p>
          <a:p>
            <a:pPr marL="0" indent="0">
              <a:spcBef>
                <a:spcPts val="0"/>
              </a:spcBef>
              <a:buNone/>
            </a:pPr>
            <a:r>
              <a:rPr lang="ru-RU" sz="2000" dirty="0">
                <a:latin typeface="Times New Roman" pitchFamily="18" charset="0"/>
                <a:cs typeface="Times New Roman" pitchFamily="18" charset="0"/>
              </a:rPr>
              <a:t>Как научить человека разумно тратить деньги? Только приучая анализировать свои текущие расходы. Слушая детские «я хочу», почаще спрашивайте: «А зачем тебе это?» Дети  должны стремится делать покупки, вместе с тем, им даже полезно расстраиваться из-за невозможности осуществить желание. Получая все по первому требованию, они переходят грань разумного.</a:t>
            </a:r>
          </a:p>
          <a:p>
            <a:r>
              <a:rPr lang="ru-RU" sz="2400" b="1" dirty="0">
                <a:solidFill>
                  <a:srgbClr val="002060"/>
                </a:solidFill>
                <a:latin typeface="Times New Roman" pitchFamily="18" charset="0"/>
                <a:cs typeface="Times New Roman" pitchFamily="18" charset="0"/>
              </a:rPr>
              <a:t>Учите детей бережливости.</a:t>
            </a:r>
            <a:endParaRPr lang="ru-RU" sz="2400" dirty="0">
              <a:solidFill>
                <a:srgbClr val="002060"/>
              </a:solidFill>
              <a:latin typeface="Times New Roman" pitchFamily="18" charset="0"/>
              <a:cs typeface="Times New Roman" pitchFamily="18" charset="0"/>
            </a:endParaRPr>
          </a:p>
          <a:p>
            <a:pPr marL="0" indent="0">
              <a:buNone/>
            </a:pPr>
            <a:r>
              <a:rPr lang="ru-RU" sz="2000" dirty="0">
                <a:latin typeface="Times New Roman" pitchFamily="18" charset="0"/>
                <a:cs typeface="Times New Roman" pitchFamily="18" charset="0"/>
              </a:rPr>
              <a:t>Не оставляйте без внимания испорченные предметы, сломанные игрушки, разорванные книги. Покажите ребенку, как можно их починить. Если малыш будет видеть вашу заботу о продлении срока службы окружающих вас и его предметов, он научится беречь не только свои, но и чужие вещи. Ваше равнодушие приведет к обратному результату.</a:t>
            </a:r>
          </a:p>
          <a:p>
            <a:pPr marL="0" indent="0">
              <a:buNone/>
            </a:pPr>
            <a:endParaRPr lang="ru-RU" sz="2000" dirty="0"/>
          </a:p>
        </p:txBody>
      </p:sp>
    </p:spTree>
    <p:extLst>
      <p:ext uri="{BB962C8B-B14F-4D97-AF65-F5344CB8AC3E}">
        <p14:creationId xmlns:p14="http://schemas.microsoft.com/office/powerpoint/2010/main" val="228106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408712"/>
          </a:xfrm>
        </p:spPr>
        <p:txBody>
          <a:bodyPr>
            <a:normAutofit fontScale="32500" lnSpcReduction="20000"/>
          </a:bodyPr>
          <a:lstStyle/>
          <a:p>
            <a:r>
              <a:rPr lang="ru-RU" sz="7400" b="1" dirty="0">
                <a:solidFill>
                  <a:srgbClr val="002060"/>
                </a:solidFill>
                <a:latin typeface="Times New Roman" pitchFamily="18" charset="0"/>
                <a:cs typeface="Times New Roman" pitchFamily="18" charset="0"/>
              </a:rPr>
              <a:t>Помогите детям осознать стоимость вещей.</a:t>
            </a:r>
            <a:endParaRPr lang="ru-RU" sz="7400" dirty="0">
              <a:solidFill>
                <a:srgbClr val="002060"/>
              </a:solidFill>
              <a:latin typeface="Times New Roman" pitchFamily="18" charset="0"/>
              <a:cs typeface="Times New Roman" pitchFamily="18" charset="0"/>
            </a:endParaRPr>
          </a:p>
          <a:p>
            <a:pPr marL="0" indent="0">
              <a:buNone/>
            </a:pPr>
            <a:r>
              <a:rPr lang="ru-RU" sz="6200" dirty="0">
                <a:latin typeface="Times New Roman" pitchFamily="18" charset="0"/>
                <a:cs typeface="Times New Roman" pitchFamily="18" charset="0"/>
              </a:rPr>
              <a:t>С раннего возраста дети должны осознать стоимость вещей, которыми пользуются: игрушек, книг, одежды и т.д. Малыши не должны привыкать к тому, что все, что ломается, автоматически заменяется новым. В каждой вещи ребенок должен видеть ценность, которую кто-то создал своим трудом, а родители подкрепили ее своей работой, т.е. купили на заработанные деньги.</a:t>
            </a:r>
          </a:p>
          <a:p>
            <a:r>
              <a:rPr lang="ru-RU" sz="6000" b="1" dirty="0">
                <a:latin typeface="Times New Roman" pitchFamily="18" charset="0"/>
                <a:cs typeface="Times New Roman" pitchFamily="18" charset="0"/>
              </a:rPr>
              <a:t> </a:t>
            </a:r>
            <a:r>
              <a:rPr lang="ru-RU" sz="6000" b="1" dirty="0">
                <a:solidFill>
                  <a:srgbClr val="0070C0"/>
                </a:solidFill>
                <a:latin typeface="Times New Roman" pitchFamily="18" charset="0"/>
                <a:cs typeface="Times New Roman" pitchFamily="18" charset="0"/>
              </a:rPr>
              <a:t> </a:t>
            </a:r>
            <a:r>
              <a:rPr lang="ru-RU" sz="7400" b="1" dirty="0" smtClean="0">
                <a:solidFill>
                  <a:srgbClr val="002060"/>
                </a:solidFill>
                <a:latin typeface="Times New Roman" pitchFamily="18" charset="0"/>
                <a:cs typeface="Times New Roman" pitchFamily="18" charset="0"/>
              </a:rPr>
              <a:t>Привлекайте </a:t>
            </a:r>
            <a:r>
              <a:rPr lang="ru-RU" sz="7400" b="1" dirty="0">
                <a:solidFill>
                  <a:srgbClr val="002060"/>
                </a:solidFill>
                <a:latin typeface="Times New Roman" pitchFamily="18" charset="0"/>
                <a:cs typeface="Times New Roman" pitchFamily="18" charset="0"/>
              </a:rPr>
              <a:t>детей к работе по дому.</a:t>
            </a:r>
            <a:endParaRPr lang="ru-RU" sz="7400" dirty="0">
              <a:solidFill>
                <a:srgbClr val="002060"/>
              </a:solidFill>
              <a:latin typeface="Times New Roman" pitchFamily="18" charset="0"/>
              <a:cs typeface="Times New Roman" pitchFamily="18" charset="0"/>
            </a:endParaRPr>
          </a:p>
          <a:p>
            <a:pPr marL="0" indent="0">
              <a:buNone/>
            </a:pPr>
            <a:r>
              <a:rPr lang="ru-RU" sz="6200" dirty="0">
                <a:latin typeface="Times New Roman" pitchFamily="18" charset="0"/>
                <a:cs typeface="Times New Roman" pitchFamily="18" charset="0"/>
              </a:rPr>
              <a:t>Маленькие дети с удовольствием помогают по дому. Самое главное, позволить им это! И, конечно, похвалить, хотя детская работа далека от совершенства. Не забывайте, что ребенок может заниматься домашней работой непродолжительное время, поэтому, давая поручение, рассчитывайте его силы. Постепенно у малыша разовьется самодисциплина, и он будет выполнять даже самую неинтересную работу. В противном случае вы вырастите лентяя, не способного даже к самообслуживанию.</a:t>
            </a:r>
          </a:p>
          <a:p>
            <a:r>
              <a:rPr lang="ru-RU" sz="7400" dirty="0">
                <a:solidFill>
                  <a:srgbClr val="002060"/>
                </a:solidFill>
                <a:latin typeface="Times New Roman" pitchFamily="18" charset="0"/>
                <a:cs typeface="Times New Roman" pitchFamily="18" charset="0"/>
              </a:rPr>
              <a:t> </a:t>
            </a:r>
            <a:r>
              <a:rPr lang="ru-RU" sz="7400" b="1" dirty="0" smtClean="0">
                <a:solidFill>
                  <a:srgbClr val="002060"/>
                </a:solidFill>
                <a:latin typeface="Times New Roman" pitchFamily="18" charset="0"/>
                <a:cs typeface="Times New Roman" pitchFamily="18" charset="0"/>
              </a:rPr>
              <a:t>Дети </a:t>
            </a:r>
            <a:r>
              <a:rPr lang="ru-RU" sz="7400" b="1" dirty="0">
                <a:solidFill>
                  <a:srgbClr val="002060"/>
                </a:solidFill>
                <a:latin typeface="Times New Roman" pitchFamily="18" charset="0"/>
                <a:cs typeface="Times New Roman" pitchFamily="18" charset="0"/>
              </a:rPr>
              <a:t>должны знать цену деньгам.</a:t>
            </a:r>
            <a:endParaRPr lang="ru-RU" sz="7400" dirty="0">
              <a:solidFill>
                <a:srgbClr val="002060"/>
              </a:solidFill>
              <a:latin typeface="Times New Roman" pitchFamily="18" charset="0"/>
              <a:cs typeface="Times New Roman" pitchFamily="18" charset="0"/>
            </a:endParaRPr>
          </a:p>
          <a:p>
            <a:pPr marL="0" indent="0">
              <a:buNone/>
            </a:pPr>
            <a:r>
              <a:rPr lang="ru-RU" sz="6200" dirty="0">
                <a:latin typeface="Times New Roman" pitchFamily="18" charset="0"/>
                <a:cs typeface="Times New Roman" pitchFamily="18" charset="0"/>
              </a:rPr>
              <a:t>Для того чтобы дети умели разумно распоряжаться деньгами и понимали, чего стоит заработать, необходимо дать им возможность приобрести практический опыт. Хорошо, когда дети знают  цену окружающих их вещей. Для этого чаще посылайте ребенка в магазин за покупками. Дайте возможность  ему осознать, что за все — продукты, игрушки, книги необходимо расплачиваться деньга, которые выдаются родителям за их </a:t>
            </a:r>
            <a:r>
              <a:rPr lang="ru-RU" sz="6200" dirty="0" smtClean="0">
                <a:latin typeface="Times New Roman" pitchFamily="18" charset="0"/>
                <a:cs typeface="Times New Roman" pitchFamily="18" charset="0"/>
              </a:rPr>
              <a:t>труд.</a:t>
            </a:r>
            <a:endParaRPr lang="ru-RU" sz="6200"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97155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253589">
            <a:off x="1114421" y="1677144"/>
            <a:ext cx="7311217" cy="1584177"/>
          </a:xfrm>
        </p:spPr>
        <p:txBody>
          <a:bodyPr/>
          <a:lstStyle/>
          <a:p>
            <a:pPr algn="ctr"/>
            <a:r>
              <a:rPr lang="ru-RU" sz="4000" b="1" dirty="0" smtClean="0">
                <a:solidFill>
                  <a:srgbClr val="FFFF00"/>
                </a:solidFill>
              </a:rPr>
              <a:t>Спасибо за внимание !</a:t>
            </a:r>
            <a:endParaRPr lang="ru-RU" sz="4000" b="1" dirty="0">
              <a:solidFill>
                <a:srgbClr val="FFFF00"/>
              </a:solidFill>
            </a:endParaRPr>
          </a:p>
        </p:txBody>
      </p:sp>
    </p:spTree>
    <p:extLst>
      <p:ext uri="{BB962C8B-B14F-4D97-AF65-F5344CB8AC3E}">
        <p14:creationId xmlns:p14="http://schemas.microsoft.com/office/powerpoint/2010/main" val="181655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Autumn">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TM02455610[[fn=Осень]]</Template>
  <TotalTime>43</TotalTime>
  <Words>234</Words>
  <Application>Microsoft Office PowerPoint</Application>
  <PresentationFormat>Экран (4:3)</PresentationFormat>
  <Paragraphs>29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Autumn</vt:lpstr>
      <vt:lpstr>Консультация для родителей</vt:lpstr>
      <vt:lpstr>Презентация PowerPoint</vt:lpstr>
      <vt:lpstr>Презентация PowerPoint</vt:lpstr>
      <vt:lpstr>Презентация PowerPoint</vt:lpstr>
      <vt:lpstr>Полезные советы родителям</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dc:title>
  <dc:creator>admin</dc:creator>
  <cp:lastModifiedBy>admin</cp:lastModifiedBy>
  <cp:revision>5</cp:revision>
  <dcterms:created xsi:type="dcterms:W3CDTF">2020-09-16T11:51:11Z</dcterms:created>
  <dcterms:modified xsi:type="dcterms:W3CDTF">2020-09-16T12:34:49Z</dcterms:modified>
</cp:coreProperties>
</file>